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5" r:id="rId3"/>
    <p:sldId id="258" r:id="rId4"/>
    <p:sldId id="259" r:id="rId5"/>
    <p:sldId id="283" r:id="rId6"/>
    <p:sldId id="261" r:id="rId7"/>
    <p:sldId id="284" r:id="rId8"/>
    <p:sldId id="288" r:id="rId9"/>
    <p:sldId id="266" r:id="rId10"/>
    <p:sldId id="286" r:id="rId11"/>
    <p:sldId id="28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8C567-CD95-48D7-88DC-571C4127D66C}" v="4" dt="2021-12-20T13:25:2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577" autoAdjust="0"/>
  </p:normalViewPr>
  <p:slideViewPr>
    <p:cSldViewPr snapToGrid="0">
      <p:cViewPr varScale="1">
        <p:scale>
          <a:sx n="90" d="100"/>
          <a:sy n="90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4DCE-B336-4659-8361-E9B1AD780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ECC3A-C177-4CD9-AFA1-0B196C79C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8526B-879C-4578-86B1-93AA5662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C9F6-4BBB-47DA-B07C-76F9F516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2BDC7-784B-4574-A9CB-39288C48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E9E8-FAFD-4C87-A83D-768FF62C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9F9E8-A7D4-419F-A488-987873058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258E7-CBDB-4305-9EA0-DF9A7FD4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1337-5B7D-4C1F-B0A3-89FCFF1C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B6BCC-77E2-4F2B-A12A-B5286AED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EA34E-6247-4296-A710-3786E735A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D941C-1A0B-4494-BEEF-7B71EA53C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5BFE-2507-4C2F-8C9D-8CAF807E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0D05-815F-489C-8D5A-BD3A8D76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E62C-F932-4E92-A42C-CD1DA39F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1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971C-AC43-45BE-BABA-55C005F2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ABF4-845C-409D-AB0E-D1912A07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853A8-5B63-4943-8EB1-E4AFA23C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D6FFB-C065-4FC8-AE30-65B17376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A960-48EC-4C84-9DBF-99A6A79E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8E82-D3D5-49B9-9E8B-AE80F854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34CEC-8E9A-405A-A414-4F093133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92EF8-9C21-4F1C-B76D-3C060F84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00F1-A96E-4EC3-AD80-9BBD9D4F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28167-D1CA-49DB-BAD1-007F4C10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8ADD-170A-467C-9E15-0E460C3F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2737-9F57-48BF-819E-FEF7B13A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BEF11-57D8-4891-87DA-AEB85EB20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85002-9E70-422D-B70F-1654930B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1A8A-9F9E-4E9D-8B62-EEF0C834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1957C-CF06-4261-BE16-5BC569DE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6835-93AB-4679-915C-B59551B3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0BDB6-4D52-4263-98C9-17F7548F3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D93C4-0C8B-4FF4-9336-575985595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606FD-3E8D-4AC8-8471-455C54215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13406-5428-4D39-BC5D-625A56CD8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45ADF-D547-4540-8448-3DEC7423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A6886-903D-4C35-BA59-A4CB1741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52562-F094-4509-B887-5A62EE0F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2A09-CADC-4026-B6B9-6DF3B0D0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338C2-F3D5-4F17-A2B9-2C976AD7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1DE79-1AEC-4705-B4AD-1B6071FC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0FD49-795B-4983-A8A4-934476F2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B8E7B-82DC-41CF-97E4-C193D2F1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4F31B-CDC6-4CDF-AD99-8A91D053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5320C-A79F-491B-AAFE-ADD61ABE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9E76-F39F-4DA2-94A5-6A57CC22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EC9C-D775-4A94-B1F2-C61720672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0D3E5-FD0A-45C9-A3B0-F7F05814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EC371-9848-446C-BA49-753F27C7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24838-F98B-428B-956E-13BE9251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F18C-10A5-41EE-915C-D3E3066B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15D8-1CA6-4A1C-887A-1F9077D4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7E96A-001D-4384-89E3-525BFDA3F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EB3CC-FFA4-4158-B73A-3B74BEFED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A32CF-2861-4C90-909B-397A83BD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E6EA0-5D55-434D-9CF8-D624243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3D962-D0E2-40E6-B9F8-12B2E910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C7CC0-7DEF-4A16-9FE0-6A8F536B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2FB1-D0D0-419B-B241-876AA7E58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76A3-8817-4E67-854C-F2F99EEC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8749-22A7-4790-BC14-3CB9215970D6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CD575-0798-40E7-95A0-4B466E17B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7098C-B3CA-4252-964B-5E4ADAA9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D5BB-E9E7-4615-B2A0-5EE83581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687850-8BD9-4702-A410-FFADBAA53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025"/>
          <a:stretch/>
        </p:blipFill>
        <p:spPr>
          <a:xfrm>
            <a:off x="0" y="20610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98BA79-CD79-4896-B805-C1B43B46C68E}"/>
              </a:ext>
            </a:extLst>
          </p:cNvPr>
          <p:cNvSpPr/>
          <p:nvPr/>
        </p:nvSpPr>
        <p:spPr>
          <a:xfrm>
            <a:off x="0" y="280526"/>
            <a:ext cx="12192000" cy="775917"/>
          </a:xfrm>
          <a:prstGeom prst="rect">
            <a:avLst/>
          </a:prstGeom>
          <a:solidFill>
            <a:srgbClr val="09192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1A2F8-C6D5-40CE-A0DF-D55839D54124}"/>
              </a:ext>
            </a:extLst>
          </p:cNvPr>
          <p:cNvSpPr txBox="1"/>
          <p:nvPr/>
        </p:nvSpPr>
        <p:spPr>
          <a:xfrm>
            <a:off x="1667960" y="200605"/>
            <a:ext cx="8856059" cy="855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Market Forecast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A3072-3142-1546-8674-0A3360AA6D88}"/>
              </a:ext>
            </a:extLst>
          </p:cNvPr>
          <p:cNvSpPr txBox="1"/>
          <p:nvPr/>
        </p:nvSpPr>
        <p:spPr>
          <a:xfrm>
            <a:off x="1467820" y="6051270"/>
            <a:ext cx="8856059" cy="855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Source deemed reliable but not guaranteed. Source: MBS Highway ﻿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05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831CC3-8621-4659-BCD3-8DE399F3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" y="374003"/>
            <a:ext cx="4346359" cy="1325563"/>
          </a:xfrm>
        </p:spPr>
        <p:txBody>
          <a:bodyPr>
            <a:normAutofit/>
          </a:bodyPr>
          <a:lstStyle/>
          <a:p>
            <a:r>
              <a:rPr lang="en-US" sz="4100" u="sng" dirty="0">
                <a:latin typeface="Calisto MT" panose="02040603050505030304" pitchFamily="18" charset="0"/>
              </a:rPr>
              <a:t>Stock Market Forecast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0FB71-DE2F-4163-BF3E-E9BC3C52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387" y="0"/>
            <a:ext cx="7724731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15946-8B56-495C-A984-41DBB45F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41" y="1771727"/>
            <a:ext cx="4247746" cy="44903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500" dirty="0"/>
              <a:t>Stocks are expensive and price to earnings multiples are high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Rate hikes could cause P/E multiple contraction, resulting in lower stock prices, as seen in the past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i="1" dirty="0">
                <a:solidFill>
                  <a:srgbClr val="FF0000"/>
                </a:solidFill>
              </a:rPr>
              <a:t>Forecast: ~10% decline in the major indices in 2022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23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8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Interest Rate vs. Annual Percentage Rate | New American Funding">
            <a:extLst>
              <a:ext uri="{FF2B5EF4-FFF2-40B4-BE49-F238E27FC236}">
                <a16:creationId xmlns:a16="http://schemas.microsoft.com/office/drawing/2014/main" id="{12CC3A8A-ACB0-4CDD-B927-08914DE34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976" r="27329" b="-1"/>
          <a:stretch/>
        </p:blipFill>
        <p:spPr bwMode="auto">
          <a:xfrm>
            <a:off x="3523486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8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6A99A4-713B-499A-9A15-C7EF827789C6}"/>
              </a:ext>
            </a:extLst>
          </p:cNvPr>
          <p:cNvSpPr/>
          <p:nvPr/>
        </p:nvSpPr>
        <p:spPr>
          <a:xfrm>
            <a:off x="97510" y="645101"/>
            <a:ext cx="3986074" cy="187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E562C-74B1-44BC-813A-D627434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63" y="281178"/>
            <a:ext cx="5621308" cy="1124712"/>
          </a:xfrm>
        </p:spPr>
        <p:txBody>
          <a:bodyPr anchor="b">
            <a:noAutofit/>
          </a:bodyPr>
          <a:lstStyle/>
          <a:p>
            <a:r>
              <a:rPr lang="en-US" sz="4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Interest Rate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D1-69C5-48A7-B024-D4B10C35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63" y="1488020"/>
            <a:ext cx="7009791" cy="4387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We anticipate mortgage rates to rise along with inflation during first part of the year towards 3.75%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With Fed action, softer stock market, and slowing economic conditions, interest rates should head lower in second part of year towards 3%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Forecast – Rates rise towards 3.75% first half of year, decline towards 3% second half as Fed hikes rates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Strategically, this sets up for a bias of less upfront fees because of a refinance opportunity ahead</a:t>
            </a:r>
          </a:p>
          <a:p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ow to Vet a Neighborhood Before Moving | Real Estate | US News">
            <a:extLst>
              <a:ext uri="{FF2B5EF4-FFF2-40B4-BE49-F238E27FC236}">
                <a16:creationId xmlns:a16="http://schemas.microsoft.com/office/drawing/2014/main" id="{6FB324C7-AA09-4E84-91AA-F2E4B90DC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9091" r="9253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19F0B-1B85-43D1-9CE5-F7AAF2E4EC9B}"/>
              </a:ext>
            </a:extLst>
          </p:cNvPr>
          <p:cNvSpPr/>
          <p:nvPr/>
        </p:nvSpPr>
        <p:spPr>
          <a:xfrm>
            <a:off x="371094" y="691073"/>
            <a:ext cx="3986074" cy="187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E562C-74B1-44BC-813A-D627434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0" y="14502"/>
            <a:ext cx="4668003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Housing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D1-69C5-48A7-B024-D4B10C35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20" y="1153706"/>
            <a:ext cx="8110904" cy="54690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Housing will remain strong in 2022, but not as strong as 2021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Demand may be slightly softer due to a rise in interest rates, but still robust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Supply will increase, but remain tight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Tight labor, supply chain disruptions, and semiconductor shortages will all play a role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Rents will continue to rise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Increases will remain above 5%, pushing many people to see the benefit in buying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Forecast – Mid to high single-digit appreciation, still providing a great wealth creation opportunity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9D589-B21C-A941-BC36-26DD283C920F}"/>
              </a:ext>
            </a:extLst>
          </p:cNvPr>
          <p:cNvSpPr txBox="1"/>
          <p:nvPr/>
        </p:nvSpPr>
        <p:spPr>
          <a:xfrm>
            <a:off x="1467820" y="5994118"/>
            <a:ext cx="8856059" cy="855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dirty="0"/>
              <a:t>Source deemed reliable but not guaranteed. Source: MBS Highway ﻿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8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A2A7ED1-3F83-490E-851E-6E0CD274A512}"/>
              </a:ext>
            </a:extLst>
          </p:cNvPr>
          <p:cNvSpPr/>
          <p:nvPr/>
        </p:nvSpPr>
        <p:spPr>
          <a:xfrm>
            <a:off x="727970" y="1834793"/>
            <a:ext cx="5655075" cy="1647647"/>
          </a:xfrm>
          <a:custGeom>
            <a:avLst/>
            <a:gdLst>
              <a:gd name="connsiteX0" fmla="*/ 0 w 4315781"/>
              <a:gd name="connsiteY0" fmla="*/ 0 h 1893217"/>
              <a:gd name="connsiteX1" fmla="*/ 4315781 w 4315781"/>
              <a:gd name="connsiteY1" fmla="*/ 0 h 1893217"/>
              <a:gd name="connsiteX2" fmla="*/ 4315781 w 4315781"/>
              <a:gd name="connsiteY2" fmla="*/ 1893217 h 1893217"/>
              <a:gd name="connsiteX3" fmla="*/ 0 w 4315781"/>
              <a:gd name="connsiteY3" fmla="*/ 1893217 h 1893217"/>
              <a:gd name="connsiteX4" fmla="*/ 0 w 4315781"/>
              <a:gd name="connsiteY4" fmla="*/ 0 h 189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781" h="1893217">
                <a:moveTo>
                  <a:pt x="0" y="0"/>
                </a:moveTo>
                <a:lnTo>
                  <a:pt x="4315781" y="0"/>
                </a:lnTo>
                <a:lnTo>
                  <a:pt x="4315781" y="1893217"/>
                </a:lnTo>
                <a:lnTo>
                  <a:pt x="0" y="18932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7A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7A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rates to rise beginning of year and recover into the fall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7A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Rates did rise sharply through March, as anticipated.  But recovered a bit earlier than we expected, gaining back most losses by late summer</a:t>
            </a:r>
          </a:p>
        </p:txBody>
      </p:sp>
      <p:pic>
        <p:nvPicPr>
          <p:cNvPr id="2050" name="Picture 2" descr="NAR&amp;#39;s Snapshot of January&amp;#39;s Housing Market">
            <a:extLst>
              <a:ext uri="{FF2B5EF4-FFF2-40B4-BE49-F238E27FC236}">
                <a16:creationId xmlns:a16="http://schemas.microsoft.com/office/drawing/2014/main" id="{56CCBBFA-8414-411C-A083-EF47AF175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r="3418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C2D93352-48CC-4B10-B299-D508B308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8" y="318760"/>
            <a:ext cx="3737407" cy="748464"/>
          </a:xfrm>
        </p:spPr>
        <p:txBody>
          <a:bodyPr>
            <a:normAutofit/>
          </a:bodyPr>
          <a:lstStyle/>
          <a:p>
            <a:r>
              <a:rPr lang="en-US" sz="4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2021 Recap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49832CEB-0DEC-42F1-9D02-3889B9B8F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" y="1254802"/>
            <a:ext cx="374408" cy="3744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A8F505-F1B8-4C3E-A253-B7DBB3FA6DE5}"/>
              </a:ext>
            </a:extLst>
          </p:cNvPr>
          <p:cNvSpPr txBox="1"/>
          <p:nvPr/>
        </p:nvSpPr>
        <p:spPr>
          <a:xfrm>
            <a:off x="715408" y="1270164"/>
            <a:ext cx="60945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3000" b="1" i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Interest Rates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4FA253F-6BBE-49D6-971C-B182A30BE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" y="3664708"/>
            <a:ext cx="424731" cy="424731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B16CAB8-6964-4D29-910F-DCE30D2CA3ED}"/>
              </a:ext>
            </a:extLst>
          </p:cNvPr>
          <p:cNvSpPr/>
          <p:nvPr/>
        </p:nvSpPr>
        <p:spPr>
          <a:xfrm>
            <a:off x="853771" y="4303119"/>
            <a:ext cx="5529274" cy="1893217"/>
          </a:xfrm>
          <a:custGeom>
            <a:avLst/>
            <a:gdLst>
              <a:gd name="connsiteX0" fmla="*/ 0 w 4315781"/>
              <a:gd name="connsiteY0" fmla="*/ 0 h 1893217"/>
              <a:gd name="connsiteX1" fmla="*/ 4315781 w 4315781"/>
              <a:gd name="connsiteY1" fmla="*/ 0 h 1893217"/>
              <a:gd name="connsiteX2" fmla="*/ 4315781 w 4315781"/>
              <a:gd name="connsiteY2" fmla="*/ 1893217 h 1893217"/>
              <a:gd name="connsiteX3" fmla="*/ 0 w 4315781"/>
              <a:gd name="connsiteY3" fmla="*/ 1893217 h 1893217"/>
              <a:gd name="connsiteX4" fmla="*/ 0 w 4315781"/>
              <a:gd name="connsiteY4" fmla="*/ 0 h 189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781" h="1893217">
                <a:moveTo>
                  <a:pt x="0" y="0"/>
                </a:moveTo>
                <a:lnTo>
                  <a:pt x="4315781" y="0"/>
                </a:lnTo>
                <a:lnTo>
                  <a:pt x="4315781" y="1893217"/>
                </a:lnTo>
                <a:lnTo>
                  <a:pt x="0" y="18932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7A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demand and tight supply would push home prices up by high single-digit percentage</a:t>
            </a:r>
          </a:p>
          <a:p>
            <a:pPr marL="0" marR="0" lvl="0" indent="0" algn="l" defTabSz="755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7A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strong demand and tight supply, but Covid caused supply chain disruptions and labor shortages, which pushed real estate values even higher than our robust forecast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12554-8467-460A-AF90-D110C7ECD3BA}"/>
              </a:ext>
            </a:extLst>
          </p:cNvPr>
          <p:cNvSpPr txBox="1"/>
          <p:nvPr/>
        </p:nvSpPr>
        <p:spPr>
          <a:xfrm>
            <a:off x="760537" y="3732896"/>
            <a:ext cx="16497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33879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U.S. Is Named World&amp;#39;s Most Competitive Economy for the First Time in a  Decade | Inc.com">
            <a:extLst>
              <a:ext uri="{FF2B5EF4-FFF2-40B4-BE49-F238E27FC236}">
                <a16:creationId xmlns:a16="http://schemas.microsoft.com/office/drawing/2014/main" id="{A5C9FDDB-9664-43AD-A556-D730A5A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D958D5-C4BF-4213-80F2-11DC006633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11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E562C-74B1-44BC-813A-D627434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38" y="146293"/>
            <a:ext cx="5257800" cy="1325563"/>
          </a:xfrm>
        </p:spPr>
        <p:txBody>
          <a:bodyPr>
            <a:normAutofit/>
          </a:bodyPr>
          <a:lstStyle/>
          <a:p>
            <a:r>
              <a:rPr lang="en-US" sz="4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2022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D1-69C5-48A7-B024-D4B10C35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8" y="1281683"/>
            <a:ext cx="11769041" cy="4767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The Fed will play a major role in 2022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Tapering, rate hikes, balance sheet runoff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Can impact equity markets, drive interest rates, impact housing, as well as jobs</a:t>
            </a:r>
          </a:p>
          <a:p>
            <a:pPr marL="457200" lvl="1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Some Fed voting members rotate each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2022 composition will be less accommodative than 2021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Fighting inflation is main focus – negative stock market reaction could cause Fed to lose resolve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Fed should have hiked sooner – mistakenly thought inflation was “transitory”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History can help us forecast how the Fed’s actions in 2022 will influence the markets</a:t>
            </a:r>
          </a:p>
        </p:txBody>
      </p:sp>
    </p:spTree>
    <p:extLst>
      <p:ext uri="{BB962C8B-B14F-4D97-AF65-F5344CB8AC3E}">
        <p14:creationId xmlns:p14="http://schemas.microsoft.com/office/powerpoint/2010/main" val="298311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CFA46F82-19AC-4B8B-93BA-D0F27EAB0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547" r="14046" b="1"/>
          <a:stretch/>
        </p:blipFill>
        <p:spPr>
          <a:xfrm>
            <a:off x="4740167" y="0"/>
            <a:ext cx="7451833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FC99B-E013-4522-AECD-C04A63C2BB55}"/>
              </a:ext>
            </a:extLst>
          </p:cNvPr>
          <p:cNvSpPr/>
          <p:nvPr/>
        </p:nvSpPr>
        <p:spPr>
          <a:xfrm>
            <a:off x="221942" y="713801"/>
            <a:ext cx="3986074" cy="187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E562C-74B1-44BC-813A-D627434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329281"/>
            <a:ext cx="5452657" cy="11247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History – Arthur Burns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D1-69C5-48A7-B024-D4B10C35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453993"/>
            <a:ext cx="7076816" cy="44177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1970s – Burns was Fed Chair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Ignored inflation, which was rising rapidly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Insisted inflation would be “transitory” -  </a:t>
            </a:r>
            <a:r>
              <a:rPr lang="en-US" sz="2000" i="1" dirty="0"/>
              <a:t>sound familiar?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Year over year inflation ballooned from 7% in 1978 to 14% by time he left in 1980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Burns remained steadfast that inflation was “transient”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Higher inflation caused mortgage rates to rise from 12% to 18%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562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AE3AA65C-A59B-4595-B656-5CBF3540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4"/>
          <a:stretch/>
        </p:blipFill>
        <p:spPr>
          <a:xfrm>
            <a:off x="1548893" y="0"/>
            <a:ext cx="1064310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FC99B-E013-4522-AECD-C04A63C2BB55}"/>
              </a:ext>
            </a:extLst>
          </p:cNvPr>
          <p:cNvSpPr/>
          <p:nvPr/>
        </p:nvSpPr>
        <p:spPr>
          <a:xfrm>
            <a:off x="221942" y="713801"/>
            <a:ext cx="3986074" cy="187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761674-425A-49D4-9284-F3D8CB77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1" y="364810"/>
            <a:ext cx="6874841" cy="1374959"/>
          </a:xfrm>
        </p:spPr>
        <p:txBody>
          <a:bodyPr anchor="b">
            <a:norm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1980</a:t>
            </a:r>
            <a:br>
              <a:rPr lang="en-US" sz="41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</a:br>
            <a:r>
              <a:rPr lang="en-US" sz="4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Paul Volcker Fights Inflation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D86021-11FC-4E14-89AD-BDCDAE33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869502"/>
            <a:ext cx="8007657" cy="3471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Hiked Federal Funds Rate from 11% to 20% in two years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Inflation dropped from 14% to below 5%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Because inflation dropped, mortgage rates sharply declined from 18% towards 12%</a:t>
            </a:r>
          </a:p>
          <a:p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But there were consequences –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The S&amp;P 500 sharply declined by 30% during this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Tighter monetary policy pushed US into recession in 1982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6ED18D72-B17A-43C8-8836-AA49AF4AF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6" t="9895" r="21223" b="27542"/>
          <a:stretch/>
        </p:blipFill>
        <p:spPr>
          <a:xfrm>
            <a:off x="5964567" y="10"/>
            <a:ext cx="6227433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61AFC-023A-4733-9881-24C55201FC1B}"/>
              </a:ext>
            </a:extLst>
          </p:cNvPr>
          <p:cNvSpPr/>
          <p:nvPr/>
        </p:nvSpPr>
        <p:spPr>
          <a:xfrm>
            <a:off x="208856" y="784794"/>
            <a:ext cx="3986074" cy="187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D1-69C5-48A7-B024-D4B10C35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25" y="1342015"/>
            <a:ext cx="6573748" cy="4672451"/>
          </a:xfrm>
        </p:spPr>
        <p:txBody>
          <a:bodyPr anchor="t">
            <a:noAutofit/>
          </a:bodyPr>
          <a:lstStyle/>
          <a:p>
            <a:r>
              <a:rPr lang="en-US" sz="2300" dirty="0"/>
              <a:t>Late 1990s – Inflation doubled from 1.75% to 3.5%</a:t>
            </a:r>
          </a:p>
          <a:p>
            <a:r>
              <a:rPr lang="en-US" sz="2300" dirty="0"/>
              <a:t>Higher inflation caused mortgage rates to rise from 7% to 8.5%</a:t>
            </a:r>
          </a:p>
          <a:p>
            <a:r>
              <a:rPr lang="en-US" sz="2300" dirty="0"/>
              <a:t>Unlike Burns, Greenspan took action mid 1999 and hiked Federal Funds Rate by 1.75% (matching rise in inflation) from 4.75% to 6.5% in a year</a:t>
            </a:r>
          </a:p>
          <a:p>
            <a:r>
              <a:rPr lang="en-US" sz="2300" dirty="0"/>
              <a:t>Inflation responded and dropped from 3.5% towards 1%</a:t>
            </a:r>
          </a:p>
          <a:p>
            <a:r>
              <a:rPr lang="en-US" sz="2300" dirty="0"/>
              <a:t>Mortgage rates dropped from 8.5% to 5.5%, sparking huge refi boom</a:t>
            </a:r>
          </a:p>
          <a:p>
            <a:r>
              <a:rPr lang="en-US" sz="2300" i="1" dirty="0"/>
              <a:t>But there were consequences –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i="1" dirty="0"/>
              <a:t>S&amp;P 500 fell by 50% from spring to fall of 2000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i="1" dirty="0"/>
              <a:t>US entered a recession in 2001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E562C-74B1-44BC-813A-D627434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5" y="417598"/>
            <a:ext cx="4599174" cy="747370"/>
          </a:xfrm>
        </p:spPr>
        <p:txBody>
          <a:bodyPr anchor="b">
            <a:noAutofit/>
          </a:bodyPr>
          <a:lstStyle/>
          <a:p>
            <a:r>
              <a:rPr lang="en-US" sz="4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Alan Greenspan</a:t>
            </a:r>
          </a:p>
        </p:txBody>
      </p:sp>
    </p:spTree>
    <p:extLst>
      <p:ext uri="{BB962C8B-B14F-4D97-AF65-F5344CB8AC3E}">
        <p14:creationId xmlns:p14="http://schemas.microsoft.com/office/powerpoint/2010/main" val="2142778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Jerome Powell Is on the 2020 TIME 100 List | TIME">
            <a:extLst>
              <a:ext uri="{FF2B5EF4-FFF2-40B4-BE49-F238E27FC236}">
                <a16:creationId xmlns:a16="http://schemas.microsoft.com/office/drawing/2014/main" id="{6A699602-66BC-4DDB-81B8-8E44DDCD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8"/>
          <a:stretch/>
        </p:blipFill>
        <p:spPr bwMode="auto">
          <a:xfrm>
            <a:off x="4365413" y="0"/>
            <a:ext cx="782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BE7A27-6C35-4AD3-BFE4-545AE407B975}"/>
              </a:ext>
            </a:extLst>
          </p:cNvPr>
          <p:cNvSpPr/>
          <p:nvPr/>
        </p:nvSpPr>
        <p:spPr>
          <a:xfrm>
            <a:off x="379339" y="694850"/>
            <a:ext cx="3986074" cy="187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5787D88-76C7-45B4-9D3E-15469DD1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07" y="227278"/>
            <a:ext cx="6874841" cy="935144"/>
          </a:xfrm>
        </p:spPr>
        <p:txBody>
          <a:bodyPr anchor="b">
            <a:normAutofit/>
          </a:bodyPr>
          <a:lstStyle/>
          <a:p>
            <a:r>
              <a:rPr lang="en-US" sz="4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Today Under Jerome Powell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20903A5-BF34-4FE4-A602-7200B944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07" y="1259554"/>
            <a:ext cx="6874839" cy="4754912"/>
          </a:xfrm>
        </p:spPr>
        <p:txBody>
          <a:bodyPr>
            <a:noAutofit/>
          </a:bodyPr>
          <a:lstStyle/>
          <a:p>
            <a:r>
              <a:rPr lang="en-US" sz="2200" dirty="0"/>
              <a:t>2021 inflation increased from 1.75% to 7%, Powell thought “transitory”</a:t>
            </a:r>
          </a:p>
          <a:p>
            <a:r>
              <a:rPr lang="en-US" sz="2200" dirty="0"/>
              <a:t>Higher inflation caused mortgage rates to rise from 2.5% to 3.375%</a:t>
            </a:r>
          </a:p>
          <a:p>
            <a:r>
              <a:rPr lang="en-US" sz="2200" dirty="0"/>
              <a:t>Fed is currently tapering their purchases of Mortgage Bonds and Treasuries – will not hike and reduce purchases at same time</a:t>
            </a:r>
          </a:p>
          <a:p>
            <a:r>
              <a:rPr lang="en-US" sz="2200" dirty="0"/>
              <a:t>Done tapering in March, likely to begin hiking in May</a:t>
            </a:r>
          </a:p>
          <a:p>
            <a:r>
              <a:rPr lang="en-US" sz="2200" dirty="0"/>
              <a:t>Fed targeting three rate hikes in 2022 and two or three more in 2023</a:t>
            </a:r>
          </a:p>
          <a:p>
            <a:r>
              <a:rPr lang="en-US" sz="2200" dirty="0"/>
              <a:t>Inflation and interest rates can still rise until Fed acts</a:t>
            </a:r>
          </a:p>
          <a:p>
            <a:r>
              <a:rPr lang="en-US" sz="2200" dirty="0"/>
              <a:t>If Fed can tame inflation, mortgage rates should drop, but may be from higher levels</a:t>
            </a:r>
          </a:p>
        </p:txBody>
      </p:sp>
    </p:spTree>
    <p:extLst>
      <p:ext uri="{BB962C8B-B14F-4D97-AF65-F5344CB8AC3E}">
        <p14:creationId xmlns:p14="http://schemas.microsoft.com/office/powerpoint/2010/main" val="215745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tern Wallpapers: Free HD Download [500+ HQ] | Unsplash">
            <a:extLst>
              <a:ext uri="{FF2B5EF4-FFF2-40B4-BE49-F238E27FC236}">
                <a16:creationId xmlns:a16="http://schemas.microsoft.com/office/drawing/2014/main" id="{A3A76D66-4B1C-4A40-8EBE-71C1F993C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3817AA-0CC7-47C2-AFE6-0332679922D6}"/>
              </a:ext>
            </a:extLst>
          </p:cNvPr>
          <p:cNvSpPr txBox="1">
            <a:spLocks/>
          </p:cNvSpPr>
          <p:nvPr/>
        </p:nvSpPr>
        <p:spPr>
          <a:xfrm>
            <a:off x="202872" y="198791"/>
            <a:ext cx="6380807" cy="747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Recap...See a Pattern?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86627-1C03-4485-AB26-B000FC03A063}"/>
              </a:ext>
            </a:extLst>
          </p:cNvPr>
          <p:cNvSpPr txBox="1"/>
          <p:nvPr/>
        </p:nvSpPr>
        <p:spPr>
          <a:xfrm>
            <a:off x="151045" y="1165319"/>
            <a:ext cx="1506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 Chair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33386-06CF-470A-ADD3-91BED0F6CE2C}"/>
              </a:ext>
            </a:extLst>
          </p:cNvPr>
          <p:cNvSpPr txBox="1"/>
          <p:nvPr/>
        </p:nvSpPr>
        <p:spPr>
          <a:xfrm>
            <a:off x="1827786" y="1168070"/>
            <a:ext cx="1506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6C54D-3062-460F-AC54-5A6460874ADB}"/>
              </a:ext>
            </a:extLst>
          </p:cNvPr>
          <p:cNvSpPr txBox="1"/>
          <p:nvPr/>
        </p:nvSpPr>
        <p:spPr>
          <a:xfrm>
            <a:off x="3256917" y="1174605"/>
            <a:ext cx="2208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Mortgage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6F7B8-4D96-4B5D-8753-A5A40E7D16DB}"/>
              </a:ext>
            </a:extLst>
          </p:cNvPr>
          <p:cNvSpPr txBox="1"/>
          <p:nvPr/>
        </p:nvSpPr>
        <p:spPr>
          <a:xfrm>
            <a:off x="5291632" y="981819"/>
            <a:ext cx="150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 Funds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43720-915C-48A8-A5EF-F089572514E9}"/>
              </a:ext>
            </a:extLst>
          </p:cNvPr>
          <p:cNvSpPr txBox="1"/>
          <p:nvPr/>
        </p:nvSpPr>
        <p:spPr>
          <a:xfrm>
            <a:off x="6783243" y="988261"/>
            <a:ext cx="150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FE320-D558-4271-9107-FA8475B871E8}"/>
              </a:ext>
            </a:extLst>
          </p:cNvPr>
          <p:cNvSpPr txBox="1"/>
          <p:nvPr/>
        </p:nvSpPr>
        <p:spPr>
          <a:xfrm>
            <a:off x="8111894" y="992130"/>
            <a:ext cx="225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Mortgage 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58C85-7DBA-4C8A-BA31-D3B53AA041F4}"/>
              </a:ext>
            </a:extLst>
          </p:cNvPr>
          <p:cNvSpPr txBox="1"/>
          <p:nvPr/>
        </p:nvSpPr>
        <p:spPr>
          <a:xfrm>
            <a:off x="10053353" y="1166278"/>
            <a:ext cx="2171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9BCC2A-87CA-4D97-AF2A-A204E7436735}"/>
              </a:ext>
            </a:extLst>
          </p:cNvPr>
          <p:cNvGrpSpPr/>
          <p:nvPr/>
        </p:nvGrpSpPr>
        <p:grpSpPr>
          <a:xfrm>
            <a:off x="250763" y="1771742"/>
            <a:ext cx="1261925" cy="830998"/>
            <a:chOff x="3180961" y="2205038"/>
            <a:chExt cx="3848489" cy="2447925"/>
          </a:xfrm>
        </p:grpSpPr>
        <p:pic>
          <p:nvPicPr>
            <p:cNvPr id="17" name="Picture 2" descr="Paul Volcker - Wikipedia">
              <a:extLst>
                <a:ext uri="{FF2B5EF4-FFF2-40B4-BE49-F238E27FC236}">
                  <a16:creationId xmlns:a16="http://schemas.microsoft.com/office/drawing/2014/main" id="{31BF22A3-715F-46ED-BA7C-4F556E9A8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550" y="2205038"/>
              <a:ext cx="1866900" cy="24479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Federal Reserve Chairman Arthur Burns Photograph by Bettmann">
              <a:extLst>
                <a:ext uri="{FF2B5EF4-FFF2-40B4-BE49-F238E27FC236}">
                  <a16:creationId xmlns:a16="http://schemas.microsoft.com/office/drawing/2014/main" id="{81EE88A1-EE02-4809-8080-6CD8CBDDB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3" t="31091" r="39111" b="25716"/>
            <a:stretch/>
          </p:blipFill>
          <p:spPr bwMode="auto">
            <a:xfrm>
              <a:off x="3180961" y="2205038"/>
              <a:ext cx="1981589" cy="24479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194E8F-95F7-498F-912D-A77BE1BED702}"/>
              </a:ext>
            </a:extLst>
          </p:cNvPr>
          <p:cNvSpPr txBox="1"/>
          <p:nvPr/>
        </p:nvSpPr>
        <p:spPr>
          <a:xfrm>
            <a:off x="-84176" y="262691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Burns/Volcker</a:t>
            </a:r>
          </a:p>
        </p:txBody>
      </p:sp>
      <p:pic>
        <p:nvPicPr>
          <p:cNvPr id="20" name="Picture 4" descr="An interview with Alan Greenspan | Financial Times">
            <a:extLst>
              <a:ext uri="{FF2B5EF4-FFF2-40B4-BE49-F238E27FC236}">
                <a16:creationId xmlns:a16="http://schemas.microsoft.com/office/drawing/2014/main" id="{69D00453-571D-4584-8625-58036DAB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9" y="3102749"/>
            <a:ext cx="931533" cy="124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09851C-A72F-4782-8AAA-F1161439843A}"/>
              </a:ext>
            </a:extLst>
          </p:cNvPr>
          <p:cNvSpPr txBox="1"/>
          <p:nvPr/>
        </p:nvSpPr>
        <p:spPr>
          <a:xfrm>
            <a:off x="-93480" y="4425027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 Greenspan</a:t>
            </a:r>
          </a:p>
        </p:txBody>
      </p:sp>
      <p:pic>
        <p:nvPicPr>
          <p:cNvPr id="23" name="Picture 2" descr="Why the Fed feels now is time to tighten credit more quickly – KGET 17">
            <a:extLst>
              <a:ext uri="{FF2B5EF4-FFF2-40B4-BE49-F238E27FC236}">
                <a16:creationId xmlns:a16="http://schemas.microsoft.com/office/drawing/2014/main" id="{77139BA3-3ABD-4B49-BF72-22EEACCB5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2" r="25544" b="6458"/>
          <a:stretch/>
        </p:blipFill>
        <p:spPr bwMode="auto">
          <a:xfrm>
            <a:off x="427306" y="5053833"/>
            <a:ext cx="934246" cy="11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5E93E59-4EB7-4A31-A4ED-760FEF3F632F}"/>
              </a:ext>
            </a:extLst>
          </p:cNvPr>
          <p:cNvSpPr txBox="1"/>
          <p:nvPr/>
        </p:nvSpPr>
        <p:spPr>
          <a:xfrm>
            <a:off x="-111608" y="6269568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Jerome Powell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28B5B-0668-4DD6-BE49-4CB81DFA3603}"/>
              </a:ext>
            </a:extLst>
          </p:cNvPr>
          <p:cNvSpPr txBox="1"/>
          <p:nvPr/>
        </p:nvSpPr>
        <p:spPr>
          <a:xfrm>
            <a:off x="1572054" y="196519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to 14%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C0F966-8362-4CA5-ADC3-B4EEB8B51F26}"/>
              </a:ext>
            </a:extLst>
          </p:cNvPr>
          <p:cNvSpPr txBox="1"/>
          <p:nvPr/>
        </p:nvSpPr>
        <p:spPr>
          <a:xfrm>
            <a:off x="3335034" y="1987204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to 18%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006997-BA05-416B-B00F-DF42A451E0B5}"/>
              </a:ext>
            </a:extLst>
          </p:cNvPr>
          <p:cNvCxnSpPr>
            <a:cxnSpLocks/>
          </p:cNvCxnSpPr>
          <p:nvPr/>
        </p:nvCxnSpPr>
        <p:spPr>
          <a:xfrm>
            <a:off x="0" y="1656579"/>
            <a:ext cx="12192000" cy="33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CA698E-E037-465D-8E9D-C3C1BEF878E2}"/>
              </a:ext>
            </a:extLst>
          </p:cNvPr>
          <p:cNvCxnSpPr>
            <a:cxnSpLocks/>
          </p:cNvCxnSpPr>
          <p:nvPr/>
        </p:nvCxnSpPr>
        <p:spPr>
          <a:xfrm flipH="1">
            <a:off x="1778269" y="1122960"/>
            <a:ext cx="12024" cy="55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98D8CF-2574-4805-A8D4-E66C388A6FD0}"/>
              </a:ext>
            </a:extLst>
          </p:cNvPr>
          <p:cNvSpPr txBox="1"/>
          <p:nvPr/>
        </p:nvSpPr>
        <p:spPr>
          <a:xfrm>
            <a:off x="5080290" y="200356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 to 20%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074B82-F42C-4312-A9CA-6B7A5A8D7FDE}"/>
              </a:ext>
            </a:extLst>
          </p:cNvPr>
          <p:cNvSpPr txBox="1"/>
          <p:nvPr/>
        </p:nvSpPr>
        <p:spPr>
          <a:xfrm>
            <a:off x="6556508" y="2009605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 to 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0C8464-F55F-4A83-AB44-17A8EC8D8DE2}"/>
              </a:ext>
            </a:extLst>
          </p:cNvPr>
          <p:cNvSpPr txBox="1"/>
          <p:nvPr/>
        </p:nvSpPr>
        <p:spPr>
          <a:xfrm>
            <a:off x="8282146" y="2009605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18% to 12%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ADF19C-C607-4A9F-9184-9E6D17230E67}"/>
              </a:ext>
            </a:extLst>
          </p:cNvPr>
          <p:cNvSpPr txBox="1"/>
          <p:nvPr/>
        </p:nvSpPr>
        <p:spPr>
          <a:xfrm>
            <a:off x="10234368" y="1855717"/>
            <a:ext cx="1885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down 30%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Recession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B10543-9FBE-4540-9743-D624B1044E31}"/>
              </a:ext>
            </a:extLst>
          </p:cNvPr>
          <p:cNvSpPr txBox="1"/>
          <p:nvPr/>
        </p:nvSpPr>
        <p:spPr>
          <a:xfrm>
            <a:off x="1584876" y="344108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1.75% to 3.5%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4474F6-7B7A-43AB-A21F-472D0F13ABF8}"/>
              </a:ext>
            </a:extLst>
          </p:cNvPr>
          <p:cNvSpPr txBox="1"/>
          <p:nvPr/>
        </p:nvSpPr>
        <p:spPr>
          <a:xfrm>
            <a:off x="3362176" y="3441796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to 8.5%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17B88E-18ED-4DD6-9F2A-6A707C8BE2CA}"/>
              </a:ext>
            </a:extLst>
          </p:cNvPr>
          <p:cNvCxnSpPr>
            <a:cxnSpLocks/>
          </p:cNvCxnSpPr>
          <p:nvPr/>
        </p:nvCxnSpPr>
        <p:spPr>
          <a:xfrm flipH="1">
            <a:off x="3385447" y="1118264"/>
            <a:ext cx="12024" cy="55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A6B7C6-6BD7-4218-BEFE-8C92636CB9C1}"/>
              </a:ext>
            </a:extLst>
          </p:cNvPr>
          <p:cNvCxnSpPr>
            <a:cxnSpLocks/>
          </p:cNvCxnSpPr>
          <p:nvPr/>
        </p:nvCxnSpPr>
        <p:spPr>
          <a:xfrm flipH="1">
            <a:off x="5275727" y="1118264"/>
            <a:ext cx="12024" cy="55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657296-C7FF-4D99-97BB-3BC2B312A264}"/>
              </a:ext>
            </a:extLst>
          </p:cNvPr>
          <p:cNvCxnSpPr>
            <a:cxnSpLocks/>
          </p:cNvCxnSpPr>
          <p:nvPr/>
        </p:nvCxnSpPr>
        <p:spPr>
          <a:xfrm flipH="1">
            <a:off x="6826388" y="1118264"/>
            <a:ext cx="12024" cy="55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9FB3FD-D2BF-4ED7-BD47-45C78E386E23}"/>
              </a:ext>
            </a:extLst>
          </p:cNvPr>
          <p:cNvCxnSpPr>
            <a:cxnSpLocks/>
          </p:cNvCxnSpPr>
          <p:nvPr/>
        </p:nvCxnSpPr>
        <p:spPr>
          <a:xfrm flipH="1">
            <a:off x="8233240" y="1118264"/>
            <a:ext cx="12024" cy="55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C29086-4CF5-4F13-8389-2BA5E12AF8BE}"/>
              </a:ext>
            </a:extLst>
          </p:cNvPr>
          <p:cNvCxnSpPr>
            <a:cxnSpLocks/>
          </p:cNvCxnSpPr>
          <p:nvPr/>
        </p:nvCxnSpPr>
        <p:spPr>
          <a:xfrm flipH="1">
            <a:off x="10256455" y="1166238"/>
            <a:ext cx="12024" cy="55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14FF6BC-98EA-49CF-A7DB-A14893D6A411}"/>
              </a:ext>
            </a:extLst>
          </p:cNvPr>
          <p:cNvSpPr txBox="1"/>
          <p:nvPr/>
        </p:nvSpPr>
        <p:spPr>
          <a:xfrm>
            <a:off x="1568988" y="5425326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1.75% to 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20F7E4-380E-449B-8C0B-69437D343E47}"/>
              </a:ext>
            </a:extLst>
          </p:cNvPr>
          <p:cNvSpPr txBox="1"/>
          <p:nvPr/>
        </p:nvSpPr>
        <p:spPr>
          <a:xfrm>
            <a:off x="3348913" y="5422434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2.5% to 3.375%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139DA-557A-4B07-8D02-9A02808B5DC9}"/>
              </a:ext>
            </a:extLst>
          </p:cNvPr>
          <p:cNvSpPr txBox="1"/>
          <p:nvPr/>
        </p:nvSpPr>
        <p:spPr>
          <a:xfrm>
            <a:off x="5076308" y="344108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4.75% to 6.5%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7DD51C-3CC4-4A45-88D9-8E078B644C6C}"/>
              </a:ext>
            </a:extLst>
          </p:cNvPr>
          <p:cNvSpPr txBox="1"/>
          <p:nvPr/>
        </p:nvSpPr>
        <p:spPr>
          <a:xfrm>
            <a:off x="5080290" y="5288473"/>
            <a:ext cx="1978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to 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EAAF97-4543-4093-AF39-23BF84118A05}"/>
              </a:ext>
            </a:extLst>
          </p:cNvPr>
          <p:cNvSpPr txBox="1"/>
          <p:nvPr/>
        </p:nvSpPr>
        <p:spPr>
          <a:xfrm>
            <a:off x="6556508" y="344108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3.5% to 1%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5FFDBD-68F5-4C62-B966-31F89F5609DC}"/>
              </a:ext>
            </a:extLst>
          </p:cNvPr>
          <p:cNvSpPr txBox="1"/>
          <p:nvPr/>
        </p:nvSpPr>
        <p:spPr>
          <a:xfrm>
            <a:off x="6547630" y="5430104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drop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A63ED4-06E9-4265-8F36-1BD93F0238E6}"/>
              </a:ext>
            </a:extLst>
          </p:cNvPr>
          <p:cNvSpPr txBox="1"/>
          <p:nvPr/>
        </p:nvSpPr>
        <p:spPr>
          <a:xfrm>
            <a:off x="8254317" y="3447123"/>
            <a:ext cx="197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8.5% to 5.5%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0FEFED-5E12-429A-8F75-5F76ED139AA5}"/>
              </a:ext>
            </a:extLst>
          </p:cNvPr>
          <p:cNvSpPr txBox="1"/>
          <p:nvPr/>
        </p:nvSpPr>
        <p:spPr>
          <a:xfrm>
            <a:off x="8243262" y="5288473"/>
            <a:ext cx="2008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decline as inflation declines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08AA80-ACAD-4F4D-B938-50F406C45BBA}"/>
              </a:ext>
            </a:extLst>
          </p:cNvPr>
          <p:cNvSpPr txBox="1"/>
          <p:nvPr/>
        </p:nvSpPr>
        <p:spPr>
          <a:xfrm>
            <a:off x="10196232" y="3287195"/>
            <a:ext cx="1885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down 50%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Recession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E29325-F763-4EE6-9620-287AE5E89417}"/>
              </a:ext>
            </a:extLst>
          </p:cNvPr>
          <p:cNvSpPr txBox="1"/>
          <p:nvPr/>
        </p:nvSpPr>
        <p:spPr>
          <a:xfrm>
            <a:off x="10187902" y="5122327"/>
            <a:ext cx="1962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Stocks expensive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 slowing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Recession?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54EC0189-BDD6-4C82-9225-B53B9F458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E69DBC-4E8A-45DD-876C-682574EA496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90D1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E562C-74B1-44BC-813A-D627434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98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Wildcards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D1-69C5-48A7-B024-D4B10C35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06" y="1226316"/>
            <a:ext cx="11545810" cy="5505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Covid plays major influence on monetary policy and supply chains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Major surprise in Covid could change outlook dramatically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Additional stimulus may fan flames of inflation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Would push Stock prices temporarily higher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Cause mortgage rates to rise further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Make Fed’s job of corralling inflation more difficult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Runoff of Fed’s Balance Sheet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First step – Fed to stop purchasing new Mortgage Bonds and Treasuries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Next step – Hiking Fed Funds 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Fed still buying $70B/month in Mortgage Bonds through reinvestments, keeping rates 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If/when Fed stops reinvestments, mortgage rates could move higher than previously thought</a:t>
            </a:r>
          </a:p>
        </p:txBody>
      </p:sp>
    </p:spTree>
    <p:extLst>
      <p:ext uri="{BB962C8B-B14F-4D97-AF65-F5344CB8AC3E}">
        <p14:creationId xmlns:p14="http://schemas.microsoft.com/office/powerpoint/2010/main" val="59363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1002</Words>
  <Application>Microsoft Macintosh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Courier New</vt:lpstr>
      <vt:lpstr>Office Theme</vt:lpstr>
      <vt:lpstr>PowerPoint Presentation</vt:lpstr>
      <vt:lpstr>2021 Recap</vt:lpstr>
      <vt:lpstr>2022 Dynamics</vt:lpstr>
      <vt:lpstr>History – Arthur Burns</vt:lpstr>
      <vt:lpstr>1980 Paul Volcker Fights Inflation </vt:lpstr>
      <vt:lpstr>Alan Greenspan</vt:lpstr>
      <vt:lpstr>Today Under Jerome Powell</vt:lpstr>
      <vt:lpstr>PowerPoint Presentation</vt:lpstr>
      <vt:lpstr>Wildcards</vt:lpstr>
      <vt:lpstr>Stock Market Forecast</vt:lpstr>
      <vt:lpstr>Interest Rate Forecast</vt:lpstr>
      <vt:lpstr>Housing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Ana Loor Mendoza</cp:lastModifiedBy>
  <cp:revision>16</cp:revision>
  <dcterms:created xsi:type="dcterms:W3CDTF">2021-12-19T13:16:55Z</dcterms:created>
  <dcterms:modified xsi:type="dcterms:W3CDTF">2022-01-14T16:50:45Z</dcterms:modified>
</cp:coreProperties>
</file>